
<file path=[Content_Types].xml><?xml version="1.0" encoding="utf-8"?>
<Types xmlns="http://schemas.openxmlformats.org/package/2006/content-types">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0" r:id="rId3"/>
    <p:sldId id="261" r:id="rId4"/>
    <p:sldId id="262" r:id="rId5"/>
    <p:sldId id="263" r:id="rId6"/>
    <p:sldId id="264" r:id="rId7"/>
    <p:sldId id="272" r:id="rId8"/>
    <p:sldId id="265" r:id="rId9"/>
    <p:sldId id="266" r:id="rId10"/>
    <p:sldId id="267" r:id="rId11"/>
    <p:sldId id="268" r:id="rId12"/>
    <p:sldId id="270" r:id="rId13"/>
    <p:sldId id="271" r:id="rId1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wner" initials="O"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F6AE9C59-D7AE-4724-813D-7C3F1F21E9BD}" type="datetimeFigureOut">
              <a:rPr lang="en-US"/>
              <a:pPr>
                <a:defRPr/>
              </a:pPr>
              <a:t>3/1/2016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90BE72B-72FE-43CF-AB34-2D61CCF7388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E622D4-69C4-4933-A5C9-12359224C602}" type="datetimeFigureOut">
              <a:rPr lang="en-US"/>
              <a:pPr>
                <a:defRPr/>
              </a:pPr>
              <a:t>3/1/2016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721A6678-AD70-4665-8363-06CB167BAE3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6" name="TextBox 13"/>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7" name="TextBox 14"/>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5906F406-B8DF-4867-AAEF-0017AA918AA7}" type="datetimeFigureOut">
              <a:rPr lang="en-US"/>
              <a:pPr>
                <a:defRPr/>
              </a:pPr>
              <a:t>3/1/2016</a:t>
            </a:fld>
            <a:endParaRPr lang="en-US" dirty="0"/>
          </a:p>
        </p:txBody>
      </p:sp>
      <p:sp>
        <p:nvSpPr>
          <p:cNvPr id="9" name="Footer Placeholder 4"/>
          <p:cNvSpPr>
            <a:spLocks noGrp="1"/>
          </p:cNvSpPr>
          <p:nvPr>
            <p:ph type="ftr" sz="quarter" idx="15"/>
          </p:nvPr>
        </p:nvSpPr>
        <p:spPr/>
        <p:txBody>
          <a:bodyPr/>
          <a:lstStyle>
            <a:lvl1pPr>
              <a:defRPr/>
            </a:lvl1pPr>
          </a:lstStyle>
          <a:p>
            <a:pPr>
              <a:defRPr/>
            </a:pPr>
            <a:endParaRPr lang="en-US" dirty="0"/>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8BEA7012-6668-406D-A4FD-2F300DCC012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6A8B3B02-6D32-4CC0-B834-431C69104A29}" type="datetimeFigureOut">
              <a:rPr lang="en-US"/>
              <a:pPr>
                <a:defRPr/>
              </a:pPr>
              <a:t>3/1/2016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3540DA31-CCAD-493E-BF50-B1C0E834209E}"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6" name="TextBox 16"/>
          <p:cNvSpPr txBox="1"/>
          <p:nvPr/>
        </p:nvSpPr>
        <p:spPr>
          <a:xfrm>
            <a:off x="2466975" y="647700"/>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7" name="TextBox 17"/>
          <p:cNvSpPr txBox="1"/>
          <p:nvPr/>
        </p:nvSpPr>
        <p:spPr>
          <a:xfrm>
            <a:off x="11114088" y="290512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solidFill>
                <a:latin typeface="Aria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fld id="{5B05ACD3-28C1-4F56-9598-4F88FCE10F0B}" type="datetimeFigureOut">
              <a:rPr lang="en-US"/>
              <a:pPr>
                <a:defRPr/>
              </a:pPr>
              <a:t>3/1/2016</a:t>
            </a:fld>
            <a:endParaRPr lang="en-US" dirty="0"/>
          </a:p>
        </p:txBody>
      </p:sp>
      <p:sp>
        <p:nvSpPr>
          <p:cNvPr id="9" name="Footer Placeholder 5"/>
          <p:cNvSpPr>
            <a:spLocks noGrp="1"/>
          </p:cNvSpPr>
          <p:nvPr>
            <p:ph type="ftr" sz="quarter" idx="15"/>
          </p:nvPr>
        </p:nvSpPr>
        <p:spPr/>
        <p:txBody>
          <a:bodyPr/>
          <a:lstStyle>
            <a:lvl1pPr>
              <a:defRPr/>
            </a:lvl1pPr>
          </a:lstStyle>
          <a:p>
            <a:pPr>
              <a:defRPr/>
            </a:pPr>
            <a:endParaRPr lang="en-US" dirty="0"/>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EF642C3-F2B2-4570-A80E-7A1858C3A719}"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fld id="{D106FED2-EEA7-49AD-A3AD-A0B0579E8417}" type="datetimeFigureOut">
              <a:rPr lang="en-US"/>
              <a:pPr>
                <a:defRPr/>
              </a:pPr>
              <a:t>3/1/2016</a:t>
            </a:fld>
            <a:endParaRPr lang="en-US" dirty="0"/>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381527E1-D2E6-4B82-9CFB-5367A2CA954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5975ED2-37E8-435D-94F8-5B156CD09CC3}" type="datetimeFigureOut">
              <a:rPr lang="en-US"/>
              <a:pPr>
                <a:defRPr/>
              </a:pPr>
              <a:t>3/1/2016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1D0738C-12BB-4253-9B4B-17B6EE83CDCA}"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89E7754-30C2-48B7-97AD-BD9A5D766877}" type="datetimeFigureOut">
              <a:rPr lang="en-US"/>
              <a:pPr>
                <a:defRPr/>
              </a:pPr>
              <a:t>3/1/2016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778ED3A-81D8-44C2-88AB-59F68AF84C1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800760F-B540-473C-8C3D-861080201F0B}" type="datetimeFigureOut">
              <a:rPr lang="en-US"/>
              <a:pPr>
                <a:defRPr/>
              </a:pPr>
              <a:t>3/1/2016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6BE7117-22EB-4C07-B7EF-289D08EC9ED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A42EE4-59D0-4404-838B-B753208205C3}" type="datetimeFigureOut">
              <a:rPr lang="en-US"/>
              <a:pPr>
                <a:defRPr/>
              </a:pPr>
              <a:t>3/1/2016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909A99F-4DE4-4BCE-B072-FE796CD803F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419A4899-B23A-440D-B700-50B6854324D7}" type="datetimeFigureOut">
              <a:rPr lang="en-US"/>
              <a:pPr>
                <a:defRPr/>
              </a:pPr>
              <a:t>3/1/2016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28A7DE4-62FC-44AE-9AA9-86860984233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C3F847CC-2940-40A2-9742-CDDACC384B3F}" type="datetimeFigureOut">
              <a:rPr lang="en-US"/>
              <a:pPr>
                <a:defRPr/>
              </a:pPr>
              <a:t>3/1/2016</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1" name="Slide Number Placeholder 5"/>
          <p:cNvSpPr>
            <a:spLocks noGrp="1"/>
          </p:cNvSpPr>
          <p:nvPr>
            <p:ph type="sldNum" sz="quarter" idx="12"/>
          </p:nvPr>
        </p:nvSpPr>
        <p:spPr/>
        <p:txBody>
          <a:bodyPr/>
          <a:lstStyle>
            <a:lvl1pPr>
              <a:defRPr/>
            </a:lvl1pPr>
          </a:lstStyle>
          <a:p>
            <a:pPr>
              <a:defRPr/>
            </a:pPr>
            <a:fld id="{4DEE4734-A443-4B55-A7B5-9C719634361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CAB60FE5-DACA-4620-AF2A-C6BC6F591D71}" type="datetimeFigureOut">
              <a:rPr lang="en-US"/>
              <a:pPr>
                <a:defRPr/>
              </a:pPr>
              <a:t>3/1/2016</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470C5622-BF22-4067-AD71-959E85E0969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3" name="Date Placeholder 1"/>
          <p:cNvSpPr>
            <a:spLocks noGrp="1"/>
          </p:cNvSpPr>
          <p:nvPr>
            <p:ph type="dt" sz="half" idx="10"/>
          </p:nvPr>
        </p:nvSpPr>
        <p:spPr/>
        <p:txBody>
          <a:bodyPr/>
          <a:lstStyle>
            <a:lvl1pPr>
              <a:defRPr/>
            </a:lvl1pPr>
          </a:lstStyle>
          <a:p>
            <a:pPr>
              <a:defRPr/>
            </a:pPr>
            <a:fld id="{FA86B1DF-B41D-492C-8140-878268D64EDB}" type="datetimeFigureOut">
              <a:rPr lang="en-US"/>
              <a:pPr>
                <a:defRPr/>
              </a:pPr>
              <a:t>3/1/2016</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AFA16C16-A800-4F4D-B1BA-C7DC259606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6B078ADD-3D73-4D58-B4A8-87BC800DD43E}" type="datetimeFigureOut">
              <a:rPr lang="en-US"/>
              <a:pPr>
                <a:defRPr/>
              </a:pPr>
              <a:t>3/1/2016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C056D3BD-0799-4F5D-824D-42558600E6F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endParaRPr lang="en-US" dirty="0"/>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386EB56E-8FD6-493E-B1AC-FF48B8478B2B}" type="datetimeFigureOut">
              <a:rPr lang="en-US"/>
              <a:pPr>
                <a:defRPr/>
              </a:pPr>
              <a:t>3/1/2016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DA786DAD-1A15-4790-BFF8-A43C783A61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413"/>
              <a:ext cx="85725" cy="533400"/>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endParaRPr lang="en-US" dirty="0"/>
            </a:p>
          </p:txBody>
        </p:sp>
        <p:sp>
          <p:nvSpPr>
            <p:cNvPr id="1047" name="Freeform 12"/>
            <p:cNvSpPr>
              <a:spLocks/>
            </p:cNvSpPr>
            <p:nvPr/>
          </p:nvSpPr>
          <p:spPr bwMode="auto">
            <a:xfrm>
              <a:off x="2597151" y="2779713"/>
              <a:ext cx="550863" cy="1978025"/>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endParaRPr lang="en-US" dirty="0"/>
            </a:p>
          </p:txBody>
        </p:sp>
        <p:sp>
          <p:nvSpPr>
            <p:cNvPr id="1048" name="Freeform 13"/>
            <p:cNvSpPr>
              <a:spLocks/>
            </p:cNvSpPr>
            <p:nvPr/>
          </p:nvSpPr>
          <p:spPr bwMode="auto">
            <a:xfrm>
              <a:off x="3175001" y="4730750"/>
              <a:ext cx="519113" cy="1209675"/>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endParaRPr lang="en-US" dirty="0"/>
            </a:p>
          </p:txBody>
        </p:sp>
        <p:sp>
          <p:nvSpPr>
            <p:cNvPr id="1049" name="Freeform 14"/>
            <p:cNvSpPr>
              <a:spLocks/>
            </p:cNvSpPr>
            <p:nvPr/>
          </p:nvSpPr>
          <p:spPr bwMode="auto">
            <a:xfrm>
              <a:off x="3305176" y="5630863"/>
              <a:ext cx="146050" cy="309563"/>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endParaRPr lang="en-US" dirty="0"/>
            </a:p>
          </p:txBody>
        </p:sp>
        <p:sp>
          <p:nvSpPr>
            <p:cNvPr id="1050" name="Freeform 15"/>
            <p:cNvSpPr>
              <a:spLocks/>
            </p:cNvSpPr>
            <p:nvPr/>
          </p:nvSpPr>
          <p:spPr bwMode="auto">
            <a:xfrm>
              <a:off x="2573338" y="2817813"/>
              <a:ext cx="700088" cy="2835275"/>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endParaRPr lang="en-US" dirty="0"/>
            </a:p>
          </p:txBody>
        </p:sp>
        <p:sp>
          <p:nvSpPr>
            <p:cNvPr id="1051" name="Freeform 16"/>
            <p:cNvSpPr>
              <a:spLocks/>
            </p:cNvSpPr>
            <p:nvPr/>
          </p:nvSpPr>
          <p:spPr bwMode="auto">
            <a:xfrm>
              <a:off x="2506663" y="285750"/>
              <a:ext cx="90488" cy="2493963"/>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endParaRPr lang="en-US" dirty="0"/>
            </a:p>
          </p:txBody>
        </p:sp>
        <p:sp>
          <p:nvSpPr>
            <p:cNvPr id="1052" name="Freeform 17"/>
            <p:cNvSpPr>
              <a:spLocks/>
            </p:cNvSpPr>
            <p:nvPr/>
          </p:nvSpPr>
          <p:spPr bwMode="auto">
            <a:xfrm>
              <a:off x="2554288" y="2598738"/>
              <a:ext cx="66675" cy="420688"/>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endParaRPr lang="en-US" dirty="0"/>
            </a:p>
          </p:txBody>
        </p:sp>
        <p:sp>
          <p:nvSpPr>
            <p:cNvPr id="1053" name="Freeform 18"/>
            <p:cNvSpPr>
              <a:spLocks/>
            </p:cNvSpPr>
            <p:nvPr/>
          </p:nvSpPr>
          <p:spPr bwMode="auto">
            <a:xfrm>
              <a:off x="3143251" y="4757738"/>
              <a:ext cx="161925" cy="873125"/>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endParaRPr lang="en-US" dirty="0"/>
            </a:p>
          </p:txBody>
        </p:sp>
        <p:sp>
          <p:nvSpPr>
            <p:cNvPr id="1054" name="Freeform 19"/>
            <p:cNvSpPr>
              <a:spLocks/>
            </p:cNvSpPr>
            <p:nvPr/>
          </p:nvSpPr>
          <p:spPr bwMode="auto">
            <a:xfrm>
              <a:off x="3148013" y="1282700"/>
              <a:ext cx="1768475" cy="3448050"/>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endParaRPr lang="en-US" dirty="0"/>
            </a:p>
          </p:txBody>
        </p:sp>
        <p:sp>
          <p:nvSpPr>
            <p:cNvPr id="1055" name="Freeform 20"/>
            <p:cNvSpPr>
              <a:spLocks/>
            </p:cNvSpPr>
            <p:nvPr/>
          </p:nvSpPr>
          <p:spPr bwMode="auto">
            <a:xfrm>
              <a:off x="3273426" y="5653088"/>
              <a:ext cx="138113" cy="287338"/>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endParaRPr lang="en-US" dirty="0"/>
            </a:p>
          </p:txBody>
        </p:sp>
        <p:sp>
          <p:nvSpPr>
            <p:cNvPr id="1056" name="Freeform 21"/>
            <p:cNvSpPr>
              <a:spLocks/>
            </p:cNvSpPr>
            <p:nvPr/>
          </p:nvSpPr>
          <p:spPr bwMode="auto">
            <a:xfrm>
              <a:off x="3143251" y="4656138"/>
              <a:ext cx="31750" cy="188913"/>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endParaRPr lang="en-US" dirty="0"/>
            </a:p>
          </p:txBody>
        </p:sp>
        <p:sp>
          <p:nvSpPr>
            <p:cNvPr id="1057" name="Freeform 22"/>
            <p:cNvSpPr>
              <a:spLocks/>
            </p:cNvSpPr>
            <p:nvPr/>
          </p:nvSpPr>
          <p:spPr bwMode="auto">
            <a:xfrm>
              <a:off x="3211513" y="5410200"/>
              <a:ext cx="203200" cy="530225"/>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endParaRPr lang="en-US" dirty="0"/>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9575" cy="3646488"/>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endParaRPr lang="en-US" dirty="0"/>
            </a:p>
          </p:txBody>
        </p:sp>
        <p:sp>
          <p:nvSpPr>
            <p:cNvPr id="1035" name="Freeform 28"/>
            <p:cNvSpPr>
              <a:spLocks/>
            </p:cNvSpPr>
            <p:nvPr/>
          </p:nvSpPr>
          <p:spPr bwMode="auto">
            <a:xfrm>
              <a:off x="7061201" y="3771900"/>
              <a:ext cx="350838" cy="1309688"/>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endParaRPr lang="en-US" dirty="0"/>
            </a:p>
          </p:txBody>
        </p:sp>
        <p:sp>
          <p:nvSpPr>
            <p:cNvPr id="1036" name="Freeform 29"/>
            <p:cNvSpPr>
              <a:spLocks/>
            </p:cNvSpPr>
            <p:nvPr/>
          </p:nvSpPr>
          <p:spPr bwMode="auto">
            <a:xfrm>
              <a:off x="7439026" y="5053013"/>
              <a:ext cx="357188" cy="82073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endParaRPr lang="en-US" dirty="0"/>
            </a:p>
          </p:txBody>
        </p:sp>
        <p:sp>
          <p:nvSpPr>
            <p:cNvPr id="1037" name="Freeform 30"/>
            <p:cNvSpPr>
              <a:spLocks/>
            </p:cNvSpPr>
            <p:nvPr/>
          </p:nvSpPr>
          <p:spPr bwMode="auto">
            <a:xfrm>
              <a:off x="7037388" y="3811588"/>
              <a:ext cx="457200" cy="1852613"/>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endParaRPr lang="en-US" dirty="0"/>
            </a:p>
          </p:txBody>
        </p:sp>
        <p:sp>
          <p:nvSpPr>
            <p:cNvPr id="1038" name="Freeform 31"/>
            <p:cNvSpPr>
              <a:spLocks/>
            </p:cNvSpPr>
            <p:nvPr/>
          </p:nvSpPr>
          <p:spPr bwMode="auto">
            <a:xfrm>
              <a:off x="6992938" y="1263650"/>
              <a:ext cx="144463" cy="2508250"/>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endParaRPr lang="en-US" dirty="0"/>
            </a:p>
          </p:txBody>
        </p:sp>
        <p:sp>
          <p:nvSpPr>
            <p:cNvPr id="1039" name="Freeform 32"/>
            <p:cNvSpPr>
              <a:spLocks/>
            </p:cNvSpPr>
            <p:nvPr/>
          </p:nvSpPr>
          <p:spPr bwMode="auto">
            <a:xfrm>
              <a:off x="7526338" y="5640388"/>
              <a:ext cx="111125" cy="233363"/>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endParaRPr lang="en-US" dirty="0"/>
            </a:p>
          </p:txBody>
        </p:sp>
        <p:sp>
          <p:nvSpPr>
            <p:cNvPr id="1040" name="Freeform 33"/>
            <p:cNvSpPr>
              <a:spLocks/>
            </p:cNvSpPr>
            <p:nvPr/>
          </p:nvSpPr>
          <p:spPr bwMode="auto">
            <a:xfrm>
              <a:off x="7021513" y="3598863"/>
              <a:ext cx="68263" cy="423863"/>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endParaRPr lang="en-US" dirty="0"/>
            </a:p>
          </p:txBody>
        </p:sp>
        <p:sp>
          <p:nvSpPr>
            <p:cNvPr id="1041" name="Freeform 34"/>
            <p:cNvSpPr>
              <a:spLocks/>
            </p:cNvSpPr>
            <p:nvPr/>
          </p:nvSpPr>
          <p:spPr bwMode="auto">
            <a:xfrm>
              <a:off x="7412038" y="2801938"/>
              <a:ext cx="1168400" cy="2251075"/>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endParaRPr lang="en-US" dirty="0"/>
            </a:p>
          </p:txBody>
        </p:sp>
        <p:sp>
          <p:nvSpPr>
            <p:cNvPr id="1042" name="Freeform 35"/>
            <p:cNvSpPr>
              <a:spLocks/>
            </p:cNvSpPr>
            <p:nvPr/>
          </p:nvSpPr>
          <p:spPr bwMode="auto">
            <a:xfrm>
              <a:off x="7494588" y="5664200"/>
              <a:ext cx="100013" cy="209550"/>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endParaRPr lang="en-US" dirty="0"/>
            </a:p>
          </p:txBody>
        </p:sp>
        <p:sp>
          <p:nvSpPr>
            <p:cNvPr id="1043" name="Freeform 36"/>
            <p:cNvSpPr>
              <a:spLocks/>
            </p:cNvSpPr>
            <p:nvPr/>
          </p:nvSpPr>
          <p:spPr bwMode="auto">
            <a:xfrm>
              <a:off x="7412038" y="5081588"/>
              <a:ext cx="114300" cy="558800"/>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endParaRPr lang="en-US" dirty="0"/>
            </a:p>
          </p:txBody>
        </p:sp>
        <p:sp>
          <p:nvSpPr>
            <p:cNvPr id="1044" name="Freeform 37"/>
            <p:cNvSpPr>
              <a:spLocks/>
            </p:cNvSpPr>
            <p:nvPr/>
          </p:nvSpPr>
          <p:spPr bwMode="auto">
            <a:xfrm>
              <a:off x="7412038" y="4978400"/>
              <a:ext cx="31750" cy="188913"/>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endParaRPr lang="en-US" dirty="0"/>
            </a:p>
          </p:txBody>
        </p:sp>
        <p:sp>
          <p:nvSpPr>
            <p:cNvPr id="1045" name="Freeform 38"/>
            <p:cNvSpPr>
              <a:spLocks/>
            </p:cNvSpPr>
            <p:nvPr/>
          </p:nvSpPr>
          <p:spPr bwMode="auto">
            <a:xfrm>
              <a:off x="7439026" y="5434013"/>
              <a:ext cx="174625" cy="439738"/>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endParaRPr lang="en-US" dirty="0"/>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sz="900" dirty="0">
                <a:solidFill>
                  <a:schemeClr val="tx1">
                    <a:tint val="75000"/>
                  </a:schemeClr>
                </a:solidFill>
                <a:latin typeface="+mn-lt"/>
              </a:defRPr>
            </a:lvl1pPr>
          </a:lstStyle>
          <a:p>
            <a:pPr>
              <a:defRPr/>
            </a:pPr>
            <a:fld id="{60F1C62C-C47F-4EBB-B84A-03CE9C6549BD}" type="datetimeFigureOut">
              <a:rPr lang="en-US"/>
              <a:pPr>
                <a:defRPr/>
              </a:pPr>
              <a:t>3/1/2016</a:t>
            </a:fld>
            <a:endParaRPr lang="en-US" dirty="0"/>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sz="900" dirty="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sz="2000" dirty="0">
                <a:solidFill>
                  <a:srgbClr val="FEFFFF"/>
                </a:solidFill>
                <a:latin typeface="+mn-lt"/>
              </a:defRPr>
            </a:lvl1pPr>
          </a:lstStyle>
          <a:p>
            <a:pPr>
              <a:defRPr/>
            </a:pPr>
            <a:fld id="{89826127-71E6-4782-84C9-5C830532A9F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itchFamily="34" charset="0"/>
        </a:defRPr>
      </a:lvl2pPr>
      <a:lvl3pPr algn="l" defTabSz="457200" rtl="0" fontAlgn="base">
        <a:spcBef>
          <a:spcPct val="0"/>
        </a:spcBef>
        <a:spcAft>
          <a:spcPct val="0"/>
        </a:spcAft>
        <a:defRPr sz="3600">
          <a:solidFill>
            <a:srgbClr val="262626"/>
          </a:solidFill>
          <a:latin typeface="Century Gothic" pitchFamily="34" charset="0"/>
        </a:defRPr>
      </a:lvl3pPr>
      <a:lvl4pPr algn="l" defTabSz="457200" rtl="0" fontAlgn="base">
        <a:spcBef>
          <a:spcPct val="0"/>
        </a:spcBef>
        <a:spcAft>
          <a:spcPct val="0"/>
        </a:spcAft>
        <a:defRPr sz="3600">
          <a:solidFill>
            <a:srgbClr val="262626"/>
          </a:solidFill>
          <a:latin typeface="Century Gothic" pitchFamily="34" charset="0"/>
        </a:defRPr>
      </a:lvl4pPr>
      <a:lvl5pPr algn="l" defTabSz="457200" rtl="0" fontAlgn="base">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wendy@landscapewriter.com" TargetMode="External"/><Relationship Id="rId2" Type="http://schemas.openxmlformats.org/officeDocument/2006/relationships/hyperlink" Target="http://www.landscapewriter.com/" TargetMode="External"/><Relationship Id="rId1" Type="http://schemas.openxmlformats.org/officeDocument/2006/relationships/slideLayout" Target="../slideLayouts/slideLayout2.xml"/><Relationship Id="rId6" Type="http://schemas.openxmlformats.org/officeDocument/2006/relationships/hyperlink" Target="https://www.facebook.com/Wendy.BizWriter/" TargetMode="External"/><Relationship Id="rId5" Type="http://schemas.openxmlformats.org/officeDocument/2006/relationships/hyperlink" Target="https://www.linkedin.com/in/wendykomancheck" TargetMode="External"/><Relationship Id="rId4" Type="http://schemas.openxmlformats.org/officeDocument/2006/relationships/hyperlink" Target="https://twitter.com/LawnNLandwrite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landscapewriter.com/about/" TargetMode="External"/><Relationship Id="rId2" Type="http://schemas.openxmlformats.org/officeDocument/2006/relationships/hyperlink" Target="http://landscapewriter.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landscapewriter.com/3-things-a-copywriter-can-do-for-yo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landscapewriter.com/news-resources/" TargetMode="External"/><Relationship Id="rId2" Type="http://schemas.openxmlformats.org/officeDocument/2006/relationships/hyperlink" Target="http://landscapewriter.com/faqs-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landscapewriter.com/website-conten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388" y="623888"/>
            <a:ext cx="8912225" cy="1281112"/>
          </a:xfrm>
        </p:spPr>
        <p:txBody>
          <a:bodyPr rtlCol="0">
            <a:normAutofit fontScale="90000"/>
          </a:bodyPr>
          <a:lstStyle/>
          <a:p>
            <a:pPr fontAlgn="auto">
              <a:spcAft>
                <a:spcPts val="0"/>
              </a:spcAft>
              <a:defRPr/>
            </a:pPr>
            <a:r>
              <a:rPr lang="en-US" dirty="0" smtClean="0">
                <a:solidFill>
                  <a:schemeClr val="tx1">
                    <a:lumMod val="85000"/>
                    <a:lumOff val="15000"/>
                  </a:schemeClr>
                </a:solidFill>
              </a:rPr>
              <a:t>7 Reasons Why You Need a Content Copywriter for Your Lawn &amp; Landscape Biz</a:t>
            </a:r>
            <a:endParaRPr lang="en-US" dirty="0">
              <a:solidFill>
                <a:schemeClr val="tx1">
                  <a:lumMod val="85000"/>
                  <a:lumOff val="15000"/>
                </a:schemeClr>
              </a:solidFill>
            </a:endParaRPr>
          </a:p>
        </p:txBody>
      </p:sp>
      <p:pic>
        <p:nvPicPr>
          <p:cNvPr id="21506" name="Content Placeholder 3"/>
          <p:cNvPicPr>
            <a:picLocks noGrp="1" noChangeAspect="1"/>
          </p:cNvPicPr>
          <p:nvPr>
            <p:ph idx="1"/>
          </p:nvPr>
        </p:nvPicPr>
        <p:blipFill>
          <a:blip r:embed="rId2"/>
          <a:srcRect/>
          <a:stretch>
            <a:fillRect/>
          </a:stretch>
        </p:blipFill>
        <p:spPr>
          <a:xfrm>
            <a:off x="2592388" y="1905000"/>
            <a:ext cx="7337425" cy="3349625"/>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592388" y="623888"/>
            <a:ext cx="8912225" cy="1281112"/>
          </a:xfrm>
        </p:spPr>
        <p:txBody>
          <a:bodyPr/>
          <a:lstStyle/>
          <a:p>
            <a:r>
              <a:rPr lang="en-US" dirty="0" smtClean="0"/>
              <a:t>Reason #6 - Teach Me!</a:t>
            </a:r>
          </a:p>
        </p:txBody>
      </p:sp>
      <p:sp>
        <p:nvSpPr>
          <p:cNvPr id="3" name="Content Placeholder 2"/>
          <p:cNvSpPr>
            <a:spLocks noGrp="1"/>
          </p:cNvSpPr>
          <p:nvPr>
            <p:ph idx="1"/>
          </p:nvPr>
        </p:nvSpPr>
        <p:spPr>
          <a:xfrm>
            <a:off x="2589213" y="1524000"/>
            <a:ext cx="8915400" cy="4387850"/>
          </a:xfrm>
        </p:spPr>
        <p:txBody>
          <a:bodyPr rtlCol="0">
            <a:normAutofit/>
          </a:bodyPr>
          <a:lstStyle/>
          <a:p>
            <a:pPr fontAlgn="auto">
              <a:spcAft>
                <a:spcPts val="0"/>
              </a:spcAft>
              <a:buFont typeface="Wingdings 3" charset="2"/>
              <a:buChar char=""/>
              <a:defRPr/>
            </a:pPr>
            <a:r>
              <a:rPr lang="en-US" dirty="0" smtClean="0">
                <a:solidFill>
                  <a:schemeClr val="tx1">
                    <a:lumMod val="75000"/>
                    <a:lumOff val="25000"/>
                  </a:schemeClr>
                </a:solidFill>
              </a:rPr>
              <a:t>Many of your clients want to see tips to maintain their lawn and landscapes in between appointments.</a:t>
            </a:r>
          </a:p>
          <a:p>
            <a:pPr fontAlgn="auto">
              <a:spcAft>
                <a:spcPts val="0"/>
              </a:spcAft>
              <a:buFont typeface="Wingdings 3" charset="2"/>
              <a:buChar char=""/>
              <a:defRPr/>
            </a:pPr>
            <a:r>
              <a:rPr lang="en-US" dirty="0" smtClean="0">
                <a:solidFill>
                  <a:schemeClr val="tx1">
                    <a:lumMod val="75000"/>
                    <a:lumOff val="25000"/>
                  </a:schemeClr>
                </a:solidFill>
              </a:rPr>
              <a:t>Give them practical advice that they can easily do such as deadheading blossoms or starting a vegetable garden.</a:t>
            </a:r>
          </a:p>
          <a:p>
            <a:pPr fontAlgn="auto">
              <a:spcAft>
                <a:spcPts val="0"/>
              </a:spcAft>
              <a:buFont typeface="Wingdings 3" charset="2"/>
              <a:buChar char=""/>
              <a:defRPr/>
            </a:pPr>
            <a:r>
              <a:rPr lang="en-US" dirty="0" smtClean="0">
                <a:solidFill>
                  <a:schemeClr val="tx1">
                    <a:lumMod val="75000"/>
                    <a:lumOff val="25000"/>
                  </a:schemeClr>
                </a:solidFill>
              </a:rPr>
              <a:t>Take into consideration what your readers’ gardening level may be. For example, if you serve clients who are retired, you can include some practical gardening tips. Likewise, if your clients are millennials and new homeowners, you might share specific lawn care tips with them.</a:t>
            </a:r>
          </a:p>
          <a:p>
            <a:pPr fontAlgn="auto">
              <a:spcAft>
                <a:spcPts val="0"/>
              </a:spcAft>
              <a:buFont typeface="Wingdings 3" charset="2"/>
              <a:buChar char=""/>
              <a:defRPr/>
            </a:pPr>
            <a:r>
              <a:rPr lang="en-US" dirty="0" smtClean="0">
                <a:solidFill>
                  <a:schemeClr val="tx1">
                    <a:lumMod val="75000"/>
                    <a:lumOff val="25000"/>
                  </a:schemeClr>
                </a:solidFill>
              </a:rPr>
              <a:t>Avoid a lot of jargon—remember, your clients hire you to take care of the technical stuff. Unless they’re heavy-duty DIY’ers. keep it simple and fun.</a:t>
            </a:r>
          </a:p>
          <a:p>
            <a:pPr fontAlgn="auto">
              <a:spcAft>
                <a:spcPts val="0"/>
              </a:spcAft>
              <a:buFont typeface="Wingdings 3" charset="2"/>
              <a:buChar char=""/>
              <a:defRPr/>
            </a:pPr>
            <a:r>
              <a:rPr lang="en-US" dirty="0" smtClean="0">
                <a:solidFill>
                  <a:schemeClr val="tx1">
                    <a:lumMod val="75000"/>
                    <a:lumOff val="25000"/>
                  </a:schemeClr>
                </a:solidFill>
              </a:rPr>
              <a:t>Your copywriter can help you by writing tips that match your ideal audience.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p:cNvPicPr>
          <p:nvPr/>
        </p:nvPicPr>
        <p:blipFill>
          <a:blip r:embed="rId2"/>
          <a:srcRect/>
          <a:stretch>
            <a:fillRect/>
          </a:stretch>
        </p:blipFill>
        <p:spPr bwMode="auto">
          <a:xfrm>
            <a:off x="488950" y="0"/>
            <a:ext cx="11476038"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2592388" y="623888"/>
            <a:ext cx="8912225" cy="1281112"/>
          </a:xfrm>
        </p:spPr>
        <p:txBody>
          <a:bodyPr/>
          <a:lstStyle/>
          <a:p>
            <a:r>
              <a:rPr lang="en-US" dirty="0" smtClean="0"/>
              <a:t>Reason #7 – Get Social!</a:t>
            </a:r>
          </a:p>
        </p:txBody>
      </p:sp>
      <p:sp>
        <p:nvSpPr>
          <p:cNvPr id="3" name="Content Placeholder 2"/>
          <p:cNvSpPr>
            <a:spLocks noGrp="1"/>
          </p:cNvSpPr>
          <p:nvPr>
            <p:ph idx="1"/>
          </p:nvPr>
        </p:nvSpPr>
        <p:spPr>
          <a:xfrm>
            <a:off x="2589213" y="1454727"/>
            <a:ext cx="8915400" cy="4457123"/>
          </a:xfrm>
        </p:spPr>
        <p:txBody>
          <a:bodyPr rtlCol="0">
            <a:normAutofit/>
          </a:bodyPr>
          <a:lstStyle/>
          <a:p>
            <a:pPr fontAlgn="auto">
              <a:spcAft>
                <a:spcPts val="0"/>
              </a:spcAft>
              <a:buFont typeface="Wingdings 3" charset="2"/>
              <a:buChar char=""/>
              <a:defRPr/>
            </a:pPr>
            <a:r>
              <a:rPr lang="en-US" dirty="0" smtClean="0">
                <a:solidFill>
                  <a:schemeClr val="tx1">
                    <a:lumMod val="75000"/>
                    <a:lumOff val="25000"/>
                  </a:schemeClr>
                </a:solidFill>
              </a:rPr>
              <a:t>Add pictures—especially of your own </a:t>
            </a:r>
            <a:r>
              <a:rPr lang="en-US" dirty="0">
                <a:solidFill>
                  <a:schemeClr val="tx1">
                    <a:lumMod val="75000"/>
                    <a:lumOff val="25000"/>
                  </a:schemeClr>
                </a:solidFill>
              </a:rPr>
              <a:t>work—to </a:t>
            </a:r>
            <a:r>
              <a:rPr lang="en-US" dirty="0" smtClean="0">
                <a:solidFill>
                  <a:schemeClr val="tx1">
                    <a:lumMod val="75000"/>
                    <a:lumOff val="25000"/>
                  </a:schemeClr>
                </a:solidFill>
              </a:rPr>
              <a:t>your social media message to add to the trust factor.</a:t>
            </a:r>
          </a:p>
          <a:p>
            <a:pPr fontAlgn="auto">
              <a:spcAft>
                <a:spcPts val="0"/>
              </a:spcAft>
              <a:buFont typeface="Wingdings 3" charset="2"/>
              <a:buChar char=""/>
              <a:defRPr/>
            </a:pPr>
            <a:r>
              <a:rPr lang="en-US" dirty="0" smtClean="0">
                <a:solidFill>
                  <a:schemeClr val="tx1">
                    <a:lumMod val="75000"/>
                    <a:lumOff val="25000"/>
                  </a:schemeClr>
                </a:solidFill>
              </a:rPr>
              <a:t>And to show off your lawn, landscape &amp; hardscape skills.</a:t>
            </a:r>
          </a:p>
          <a:p>
            <a:pPr fontAlgn="auto">
              <a:spcAft>
                <a:spcPts val="0"/>
              </a:spcAft>
              <a:buFont typeface="Wingdings 3" charset="2"/>
              <a:buChar char=""/>
              <a:defRPr/>
            </a:pPr>
            <a:r>
              <a:rPr lang="en-US" dirty="0" smtClean="0">
                <a:solidFill>
                  <a:schemeClr val="tx1">
                    <a:lumMod val="75000"/>
                    <a:lumOff val="25000"/>
                  </a:schemeClr>
                </a:solidFill>
              </a:rPr>
              <a:t>Remember the reader. Who are your core readers going to be? Women, men? Retired, new homeowners? Facebook users differ from Twitter and Google+. Know who you’re talking to.</a:t>
            </a:r>
          </a:p>
          <a:p>
            <a:pPr fontAlgn="auto">
              <a:spcAft>
                <a:spcPts val="0"/>
              </a:spcAft>
              <a:buFont typeface="Wingdings 3" charset="2"/>
              <a:buChar char=""/>
              <a:defRPr/>
            </a:pPr>
            <a:r>
              <a:rPr lang="en-US" dirty="0" smtClean="0">
                <a:solidFill>
                  <a:schemeClr val="tx1">
                    <a:lumMod val="75000"/>
                    <a:lumOff val="25000"/>
                  </a:schemeClr>
                </a:solidFill>
              </a:rPr>
              <a:t>Just like you gear your blog to your readers’ interest—so you must tailor your social media messages to reach the right person.</a:t>
            </a:r>
          </a:p>
          <a:p>
            <a:pPr fontAlgn="auto">
              <a:spcAft>
                <a:spcPts val="0"/>
              </a:spcAft>
              <a:buFont typeface="Wingdings 3" charset="2"/>
              <a:buChar char=""/>
              <a:defRPr/>
            </a:pPr>
            <a:r>
              <a:rPr lang="en-US" dirty="0">
                <a:solidFill>
                  <a:schemeClr val="tx1">
                    <a:lumMod val="75000"/>
                    <a:lumOff val="25000"/>
                  </a:schemeClr>
                </a:solidFill>
              </a:rPr>
              <a:t>A copywriter can write content for your social media outlets</a:t>
            </a:r>
            <a:r>
              <a:rPr lang="en-US" dirty="0" smtClean="0">
                <a:solidFill>
                  <a:schemeClr val="tx1">
                    <a:lumMod val="75000"/>
                    <a:lumOff val="25000"/>
                  </a:schemeClr>
                </a:solidFill>
              </a:rPr>
              <a:t>. Again, she knows your voice, your readers’ pain points, and how to communicate your message to reach your audience no matter where they hang out online.</a:t>
            </a:r>
            <a:endParaRPr lang="en-US" dirty="0">
              <a:solidFill>
                <a:schemeClr val="tx1">
                  <a:lumMod val="75000"/>
                  <a:lumOff val="25000"/>
                </a:schemeClr>
              </a:solidFill>
            </a:endParaRPr>
          </a:p>
          <a:p>
            <a:pPr fontAlgn="auto">
              <a:spcAft>
                <a:spcPts val="0"/>
              </a:spcAft>
              <a:buFont typeface="Wingdings 3" charset="2"/>
              <a:buChar char=""/>
              <a:defRPr/>
            </a:pPr>
            <a:endParaRPr lang="en-US"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92388" y="623888"/>
            <a:ext cx="8912225" cy="1281112"/>
          </a:xfrm>
        </p:spPr>
        <p:txBody>
          <a:bodyPr/>
          <a:lstStyle/>
          <a:p>
            <a:r>
              <a:rPr lang="en-US" dirty="0" smtClean="0"/>
              <a:t>Want to learn more?</a:t>
            </a:r>
          </a:p>
        </p:txBody>
      </p:sp>
      <p:sp>
        <p:nvSpPr>
          <p:cNvPr id="33794" name="Content Placeholder 2"/>
          <p:cNvSpPr>
            <a:spLocks noGrp="1"/>
          </p:cNvSpPr>
          <p:nvPr>
            <p:ph idx="1"/>
          </p:nvPr>
        </p:nvSpPr>
        <p:spPr>
          <a:xfrm>
            <a:off x="2589213" y="2133600"/>
            <a:ext cx="8915400" cy="3778250"/>
          </a:xfrm>
        </p:spPr>
        <p:txBody>
          <a:bodyPr/>
          <a:lstStyle/>
          <a:p>
            <a:r>
              <a:rPr lang="en-US" dirty="0" smtClean="0"/>
              <a:t>Visit the </a:t>
            </a:r>
            <a:r>
              <a:rPr lang="en-US" dirty="0" smtClean="0">
                <a:hlinkClick r:id="rId2"/>
              </a:rPr>
              <a:t>Landscape Writer</a:t>
            </a:r>
            <a:r>
              <a:rPr lang="en-US" dirty="0" smtClean="0"/>
              <a:t>.</a:t>
            </a:r>
          </a:p>
          <a:p>
            <a:r>
              <a:rPr lang="en-US" dirty="0" smtClean="0"/>
              <a:t>If you’re ready to hand off your writing chores to a seasoned content copywriter, feel free to fill out my online consultation form, email me at </a:t>
            </a:r>
            <a:r>
              <a:rPr lang="en-US" dirty="0" smtClean="0">
                <a:hlinkClick r:id="rId3"/>
              </a:rPr>
              <a:t>wendy@landscapewriter.com</a:t>
            </a:r>
            <a:r>
              <a:rPr lang="en-US" dirty="0" smtClean="0"/>
              <a:t> or call me at 717-381-6719.</a:t>
            </a:r>
          </a:p>
          <a:p>
            <a:r>
              <a:rPr lang="en-US" dirty="0" smtClean="0"/>
              <a:t>You can Twitter me at </a:t>
            </a:r>
            <a:r>
              <a:rPr lang="en-US" dirty="0" smtClean="0">
                <a:hlinkClick r:id="rId4"/>
              </a:rPr>
              <a:t>@</a:t>
            </a:r>
            <a:r>
              <a:rPr lang="en-US" u="sng" dirty="0" smtClean="0">
                <a:hlinkClick r:id="rId4"/>
              </a:rPr>
              <a:t>LawnNLandwriter</a:t>
            </a:r>
            <a:r>
              <a:rPr lang="en-US" u="sng" dirty="0" smtClean="0"/>
              <a:t>.</a:t>
            </a:r>
          </a:p>
          <a:p>
            <a:r>
              <a:rPr lang="en-US" dirty="0" smtClean="0"/>
              <a:t>Find me on LinkedIn at </a:t>
            </a:r>
            <a:r>
              <a:rPr lang="en-US" dirty="0" smtClean="0">
                <a:hlinkClick r:id="rId5"/>
              </a:rPr>
              <a:t>https://www.linkedin.com/in/wendykomancheck</a:t>
            </a:r>
            <a:r>
              <a:rPr lang="en-US" dirty="0" smtClean="0"/>
              <a:t>.</a:t>
            </a:r>
          </a:p>
          <a:p>
            <a:r>
              <a:rPr lang="en-US" dirty="0" smtClean="0"/>
              <a:t>Like on Facebook at </a:t>
            </a:r>
            <a:r>
              <a:rPr lang="en-US" dirty="0" smtClean="0">
                <a:hlinkClick r:id="rId6"/>
              </a:rPr>
              <a:t>https://www.facebook.com/Wendy.BizWriter/</a:t>
            </a:r>
            <a:r>
              <a:rPr lang="en-US" dirty="0" smtClean="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592388" y="623888"/>
            <a:ext cx="8912225" cy="1281112"/>
          </a:xfrm>
        </p:spPr>
        <p:txBody>
          <a:bodyPr/>
          <a:lstStyle/>
          <a:p>
            <a:r>
              <a:rPr lang="en-US" dirty="0" smtClean="0"/>
              <a:t>Reason #1– To Save You Time</a:t>
            </a:r>
          </a:p>
        </p:txBody>
      </p:sp>
      <p:sp>
        <p:nvSpPr>
          <p:cNvPr id="22530" name="Content Placeholder 2"/>
          <p:cNvSpPr>
            <a:spLocks noGrp="1"/>
          </p:cNvSpPr>
          <p:nvPr>
            <p:ph idx="1"/>
          </p:nvPr>
        </p:nvSpPr>
        <p:spPr>
          <a:xfrm>
            <a:off x="2133600" y="1468582"/>
            <a:ext cx="9371013" cy="4443268"/>
          </a:xfrm>
        </p:spPr>
        <p:txBody>
          <a:bodyPr/>
          <a:lstStyle/>
          <a:p>
            <a:r>
              <a:rPr lang="en-US" dirty="0" smtClean="0"/>
              <a:t>You can free up valuable time by hiring a </a:t>
            </a:r>
            <a:r>
              <a:rPr lang="en-US" dirty="0" smtClean="0">
                <a:hlinkClick r:id="rId2"/>
              </a:rPr>
              <a:t>content copywriter</a:t>
            </a:r>
            <a:r>
              <a:rPr lang="en-US" dirty="0" smtClean="0"/>
              <a:t>. No longer do you need to figure out what to write, how long it to should be and how many keywords you need. While you still need to be involved with the process, you don’t have to worry about the nitty-gritty details of effective content marketing.</a:t>
            </a:r>
          </a:p>
          <a:p>
            <a:r>
              <a:rPr lang="en-US" dirty="0" smtClean="0"/>
              <a:t>You can see your return of investment (ROI) in the spike of new readers as well as other measurable analytics the more you post blogs and other marketing content. </a:t>
            </a:r>
          </a:p>
          <a:p>
            <a:r>
              <a:rPr lang="en-US" dirty="0" smtClean="0"/>
              <a:t>Make sure you hire someone </a:t>
            </a:r>
            <a:r>
              <a:rPr lang="en-US" dirty="0" smtClean="0">
                <a:hlinkClick r:id="rId3"/>
              </a:rPr>
              <a:t>who understands the lawn and landscape industry</a:t>
            </a:r>
            <a:r>
              <a:rPr lang="en-US" dirty="0" smtClean="0"/>
              <a:t> and who isn’t afraid to develop your voice.</a:t>
            </a:r>
          </a:p>
          <a:p>
            <a:r>
              <a:rPr lang="en-US" dirty="0" smtClean="0"/>
              <a:t>Your content writer can help you develop meaningful relationships with your clients and your sales prospects too.</a:t>
            </a:r>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srcRect/>
          <a:stretch>
            <a:fillRect/>
          </a:stretch>
        </p:blipFill>
        <p:spPr bwMode="auto">
          <a:xfrm>
            <a:off x="952500" y="0"/>
            <a:ext cx="12506325" cy="6350000"/>
          </a:xfrm>
          <a:prstGeom prst="rect">
            <a:avLst/>
          </a:prstGeom>
          <a:noFill/>
          <a:ln w="9525">
            <a:noFill/>
            <a:miter lim="800000"/>
            <a:headEnd/>
            <a:tailEnd/>
          </a:ln>
        </p:spPr>
      </p:pic>
      <p:sp>
        <p:nvSpPr>
          <p:cNvPr id="3" name="Title 2"/>
          <p:cNvSpPr>
            <a:spLocks noGrp="1"/>
          </p:cNvSpPr>
          <p:nvPr>
            <p:ph type="title"/>
          </p:nvPr>
        </p:nvSpPr>
        <p:spPr>
          <a:xfrm>
            <a:off x="2589213" y="4546600"/>
            <a:ext cx="8915400" cy="820738"/>
          </a:xfrm>
        </p:spPr>
        <p:txBody>
          <a:bodyPr rtlCol="0">
            <a:normAutofit fontScale="90000"/>
          </a:bodyPr>
          <a:lstStyle/>
          <a:p>
            <a:pPr fontAlgn="auto">
              <a:spcAft>
                <a:spcPts val="0"/>
              </a:spcAft>
              <a:defRPr/>
            </a:pPr>
            <a:r>
              <a:rPr lang="en-US" dirty="0" smtClean="0">
                <a:solidFill>
                  <a:schemeClr val="tx1">
                    <a:lumMod val="85000"/>
                    <a:lumOff val="15000"/>
                  </a:schemeClr>
                </a:solidFill>
              </a:rPr>
              <a:t>A content writer can save you time by writing blogs, website content and email newsletters for you.</a:t>
            </a:r>
            <a:endParaRPr lang="en-US" dirty="0">
              <a:solidFill>
                <a:schemeClr val="tx1">
                  <a:lumMod val="85000"/>
                  <a:lumOff val="15000"/>
                </a:schemeClr>
              </a:solidFill>
            </a:endParaRPr>
          </a:p>
        </p:txBody>
      </p:sp>
      <p:sp>
        <p:nvSpPr>
          <p:cNvPr id="23555" name="Picture Placeholder 3"/>
          <p:cNvSpPr>
            <a:spLocks noGrp="1"/>
          </p:cNvSpPr>
          <p:nvPr>
            <p:ph type="pic" idx="1"/>
          </p:nvPr>
        </p:nvSpPr>
        <p:spPr>
          <a:xfrm>
            <a:off x="4543425" y="0"/>
            <a:ext cx="8915400" cy="4306888"/>
          </a:xfrm>
        </p:spPr>
      </p:sp>
      <p:sp>
        <p:nvSpPr>
          <p:cNvPr id="23556" name="Text Placeholder 4"/>
          <p:cNvSpPr>
            <a:spLocks noGrp="1"/>
          </p:cNvSpPr>
          <p:nvPr>
            <p:ph type="body" sz="half" idx="2"/>
          </p:nvPr>
        </p:nvSpPr>
        <p:spPr/>
        <p:txBody>
          <a:bodyPr/>
          <a:lstStyle/>
          <a:p>
            <a:r>
              <a:rPr lang="en-US" dirty="0" smtClean="0"/>
              <a:t>Photo courtesy of negativespace.co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p:nvPr>
        </p:nvSpPr>
        <p:spPr>
          <a:xfrm>
            <a:off x="2592388" y="623888"/>
            <a:ext cx="8912225" cy="1281112"/>
          </a:xfrm>
        </p:spPr>
        <p:txBody>
          <a:bodyPr/>
          <a:lstStyle/>
          <a:p>
            <a:r>
              <a:rPr lang="en-US" dirty="0" smtClean="0"/>
              <a:t>Reason #2 – Get the Word Out About Your Lawn &amp; Landscape Services</a:t>
            </a:r>
          </a:p>
        </p:txBody>
      </p:sp>
      <p:sp>
        <p:nvSpPr>
          <p:cNvPr id="24578" name="Content Placeholder 5"/>
          <p:cNvSpPr>
            <a:spLocks noGrp="1"/>
          </p:cNvSpPr>
          <p:nvPr>
            <p:ph idx="1"/>
          </p:nvPr>
        </p:nvSpPr>
        <p:spPr>
          <a:xfrm>
            <a:off x="2589213" y="2133600"/>
            <a:ext cx="8915400" cy="3778250"/>
          </a:xfrm>
        </p:spPr>
        <p:txBody>
          <a:bodyPr/>
          <a:lstStyle/>
          <a:p>
            <a:r>
              <a:rPr lang="en-US" dirty="0" smtClean="0"/>
              <a:t>For example, if you specialize in landscape design/build, you want to make sure that every marketing piece emphasizes your landscape design/build practices.</a:t>
            </a:r>
          </a:p>
          <a:p>
            <a:r>
              <a:rPr lang="en-US" dirty="0" smtClean="0"/>
              <a:t>You want your brand accurately displayed throughout all of your social media channels.</a:t>
            </a:r>
          </a:p>
          <a:p>
            <a:r>
              <a:rPr lang="en-US" dirty="0" smtClean="0"/>
              <a:t>Include your logo with every post, tweet, and blog.</a:t>
            </a:r>
          </a:p>
          <a:p>
            <a:r>
              <a:rPr lang="en-US" dirty="0" smtClean="0"/>
              <a:t>Ask your </a:t>
            </a:r>
            <a:r>
              <a:rPr lang="en-US" dirty="0" smtClean="0">
                <a:hlinkClick r:id="rId2"/>
              </a:rPr>
              <a:t>content writer</a:t>
            </a:r>
            <a:r>
              <a:rPr lang="en-US" dirty="0" smtClean="0"/>
              <a:t> to make sure your brand is consistently communicated across all of your content, including blogs, web pages, social media and newsletters.</a:t>
            </a:r>
          </a:p>
          <a:p>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592388" y="623888"/>
            <a:ext cx="8912225" cy="1281112"/>
          </a:xfrm>
        </p:spPr>
        <p:txBody>
          <a:bodyPr/>
          <a:lstStyle/>
          <a:p>
            <a:r>
              <a:rPr lang="en-US" dirty="0" smtClean="0"/>
              <a:t>Reason #3 – To add the right keywords at the right place and at the right time.</a:t>
            </a:r>
          </a:p>
        </p:txBody>
      </p:sp>
      <p:sp>
        <p:nvSpPr>
          <p:cNvPr id="26626" name="Content Placeholder 2"/>
          <p:cNvSpPr>
            <a:spLocks noGrp="1"/>
          </p:cNvSpPr>
          <p:nvPr>
            <p:ph idx="1"/>
          </p:nvPr>
        </p:nvSpPr>
        <p:spPr>
          <a:xfrm>
            <a:off x="2589213" y="2133600"/>
            <a:ext cx="8915400" cy="3778250"/>
          </a:xfrm>
        </p:spPr>
        <p:txBody>
          <a:bodyPr/>
          <a:lstStyle/>
          <a:p>
            <a:r>
              <a:rPr lang="en-US" dirty="0" smtClean="0"/>
              <a:t>The days of keyword stuffing are long gone.</a:t>
            </a:r>
          </a:p>
          <a:p>
            <a:r>
              <a:rPr lang="en-US" dirty="0" smtClean="0"/>
              <a:t>Make sure you ask your </a:t>
            </a:r>
            <a:r>
              <a:rPr lang="en-US" dirty="0" smtClean="0">
                <a:hlinkClick r:id="rId2"/>
              </a:rPr>
              <a:t>content writer </a:t>
            </a:r>
            <a:r>
              <a:rPr lang="en-US" dirty="0" smtClean="0"/>
              <a:t>if she repurposes her content or writes original content for you.</a:t>
            </a:r>
          </a:p>
          <a:p>
            <a:r>
              <a:rPr lang="en-US" dirty="0" smtClean="0"/>
              <a:t>Add hyperlinks back to your services, blogs, and other website content when using keywords, such as lawn care, landscape, decks, and patios.</a:t>
            </a:r>
          </a:p>
          <a:p>
            <a:r>
              <a:rPr lang="en-US" dirty="0" smtClean="0"/>
              <a:t>When you hire a </a:t>
            </a:r>
            <a:r>
              <a:rPr lang="en-US" dirty="0" smtClean="0">
                <a:hlinkClick r:id="rId3"/>
              </a:rPr>
              <a:t>copywriter</a:t>
            </a:r>
            <a:r>
              <a:rPr lang="en-US" dirty="0" smtClean="0"/>
              <a:t>, you can rest assured that she’ll sprinkle the right amount of keywords at the right place and at the right time.</a:t>
            </a:r>
          </a:p>
          <a:p>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592388" y="623888"/>
            <a:ext cx="8912225" cy="1281112"/>
          </a:xfrm>
        </p:spPr>
        <p:txBody>
          <a:bodyPr/>
          <a:lstStyle/>
          <a:p>
            <a:r>
              <a:rPr lang="en-US" dirty="0" smtClean="0"/>
              <a:t>Reason #4 – Localize, Localize, Localize!</a:t>
            </a:r>
          </a:p>
        </p:txBody>
      </p:sp>
      <p:sp>
        <p:nvSpPr>
          <p:cNvPr id="3" name="Content Placeholder 2"/>
          <p:cNvSpPr>
            <a:spLocks noGrp="1"/>
          </p:cNvSpPr>
          <p:nvPr>
            <p:ph idx="1"/>
          </p:nvPr>
        </p:nvSpPr>
        <p:spPr>
          <a:xfrm>
            <a:off x="2589213" y="1674813"/>
            <a:ext cx="8915400" cy="4970462"/>
          </a:xfrm>
        </p:spPr>
        <p:txBody>
          <a:bodyPr rtlCol="0">
            <a:normAutofit fontScale="92500" lnSpcReduction="10000"/>
          </a:bodyPr>
          <a:lstStyle/>
          <a:p>
            <a:pPr fontAlgn="auto">
              <a:spcAft>
                <a:spcPts val="0"/>
              </a:spcAft>
              <a:buFont typeface="Wingdings 3" charset="2"/>
              <a:buChar char=""/>
              <a:defRPr/>
            </a:pPr>
            <a:r>
              <a:rPr lang="en-US" dirty="0" smtClean="0">
                <a:solidFill>
                  <a:schemeClr val="tx1">
                    <a:lumMod val="75000"/>
                    <a:lumOff val="25000"/>
                  </a:schemeClr>
                </a:solidFill>
              </a:rPr>
              <a:t>If you want to get more clicks to your website, you need to localize.</a:t>
            </a:r>
          </a:p>
          <a:p>
            <a:pPr fontAlgn="auto">
              <a:spcAft>
                <a:spcPts val="0"/>
              </a:spcAft>
              <a:buFont typeface="Wingdings 3" charset="2"/>
              <a:buChar char=""/>
              <a:defRPr/>
            </a:pPr>
            <a:r>
              <a:rPr lang="en-US" dirty="0" smtClean="0">
                <a:solidFill>
                  <a:schemeClr val="tx1">
                    <a:lumMod val="75000"/>
                    <a:lumOff val="25000"/>
                  </a:schemeClr>
                </a:solidFill>
              </a:rPr>
              <a:t>You serve a region, multiple cities, etc. within a state or states. </a:t>
            </a:r>
          </a:p>
          <a:p>
            <a:pPr fontAlgn="auto">
              <a:spcAft>
                <a:spcPts val="0"/>
              </a:spcAft>
              <a:buFont typeface="Wingdings 3" charset="2"/>
              <a:buChar char=""/>
              <a:defRPr/>
            </a:pPr>
            <a:r>
              <a:rPr lang="en-US" dirty="0" smtClean="0">
                <a:solidFill>
                  <a:schemeClr val="tx1">
                    <a:lumMod val="75000"/>
                    <a:lumOff val="25000"/>
                  </a:schemeClr>
                </a:solidFill>
              </a:rPr>
              <a:t>By localizing, your website will show up in more searches when paired with “lawn and landscape,” “decks and patios,” “outdoor kitchens,” “fertilization,” etc.</a:t>
            </a:r>
          </a:p>
          <a:p>
            <a:pPr fontAlgn="auto">
              <a:spcAft>
                <a:spcPts val="0"/>
              </a:spcAft>
              <a:buFont typeface="Wingdings 3" charset="2"/>
              <a:buChar char=""/>
              <a:defRPr/>
            </a:pPr>
            <a:r>
              <a:rPr lang="en-US" dirty="0" smtClean="0">
                <a:solidFill>
                  <a:schemeClr val="tx1">
                    <a:lumMod val="75000"/>
                    <a:lumOff val="25000"/>
                  </a:schemeClr>
                </a:solidFill>
              </a:rPr>
              <a:t>Use localization to help you reach more sales prospects.</a:t>
            </a:r>
          </a:p>
          <a:p>
            <a:pPr fontAlgn="auto">
              <a:spcAft>
                <a:spcPts val="0"/>
              </a:spcAft>
              <a:buFont typeface="Wingdings 3" charset="2"/>
              <a:buChar char=""/>
              <a:defRPr/>
            </a:pPr>
            <a:r>
              <a:rPr lang="en-US" dirty="0">
                <a:solidFill>
                  <a:schemeClr val="tx1">
                    <a:lumMod val="75000"/>
                    <a:lumOff val="25000"/>
                  </a:schemeClr>
                </a:solidFill>
              </a:rPr>
              <a:t>For example, here’s what </a:t>
            </a:r>
            <a:r>
              <a:rPr lang="en-US" dirty="0" smtClean="0">
                <a:solidFill>
                  <a:schemeClr val="tx1">
                    <a:lumMod val="75000"/>
                    <a:lumOff val="25000"/>
                  </a:schemeClr>
                </a:solidFill>
              </a:rPr>
              <a:t>localization </a:t>
            </a:r>
            <a:r>
              <a:rPr lang="en-US" dirty="0">
                <a:solidFill>
                  <a:schemeClr val="tx1">
                    <a:lumMod val="75000"/>
                    <a:lumOff val="25000"/>
                  </a:schemeClr>
                </a:solidFill>
              </a:rPr>
              <a:t>will look like if you’re a lawn and landscape maintenance contractor in </a:t>
            </a:r>
            <a:r>
              <a:rPr lang="en-US" dirty="0" smtClean="0">
                <a:solidFill>
                  <a:schemeClr val="tx1">
                    <a:lumMod val="75000"/>
                    <a:lumOff val="25000"/>
                  </a:schemeClr>
                </a:solidFill>
              </a:rPr>
              <a:t>Philadelphia</a:t>
            </a:r>
            <a:r>
              <a:rPr lang="en-US" dirty="0">
                <a:solidFill>
                  <a:schemeClr val="tx1">
                    <a:lumMod val="75000"/>
                    <a:lumOff val="25000"/>
                  </a:schemeClr>
                </a:solidFill>
              </a:rPr>
              <a:t>, Pa</a:t>
            </a:r>
            <a:r>
              <a:rPr lang="en-US" dirty="0" smtClean="0">
                <a:solidFill>
                  <a:schemeClr val="tx1">
                    <a:lumMod val="75000"/>
                    <a:lumOff val="25000"/>
                  </a:schemeClr>
                </a:solidFill>
              </a:rPr>
              <a:t>.: “Lawn </a:t>
            </a:r>
            <a:r>
              <a:rPr lang="en-US" dirty="0">
                <a:solidFill>
                  <a:schemeClr val="tx1">
                    <a:lumMod val="75000"/>
                    <a:lumOff val="25000"/>
                  </a:schemeClr>
                </a:solidFill>
              </a:rPr>
              <a:t>and Landscape Maintenance in West </a:t>
            </a:r>
            <a:r>
              <a:rPr lang="en-US" dirty="0" smtClean="0">
                <a:solidFill>
                  <a:schemeClr val="tx1">
                    <a:lumMod val="75000"/>
                    <a:lumOff val="25000"/>
                  </a:schemeClr>
                </a:solidFill>
              </a:rPr>
              <a:t>Chester, the </a:t>
            </a:r>
            <a:r>
              <a:rPr lang="en-US" dirty="0">
                <a:solidFill>
                  <a:schemeClr val="tx1">
                    <a:lumMod val="75000"/>
                    <a:lumOff val="25000"/>
                  </a:schemeClr>
                </a:solidFill>
              </a:rPr>
              <a:t>Greater Philadelphia </a:t>
            </a:r>
            <a:r>
              <a:rPr lang="en-US" dirty="0" smtClean="0">
                <a:solidFill>
                  <a:schemeClr val="tx1">
                    <a:lumMod val="75000"/>
                    <a:lumOff val="25000"/>
                  </a:schemeClr>
                </a:solidFill>
              </a:rPr>
              <a:t>region” </a:t>
            </a:r>
            <a:r>
              <a:rPr lang="en-US" dirty="0">
                <a:solidFill>
                  <a:schemeClr val="tx1">
                    <a:lumMod val="75000"/>
                    <a:lumOff val="25000"/>
                  </a:schemeClr>
                </a:solidFill>
              </a:rPr>
              <a:t>OR </a:t>
            </a:r>
            <a:r>
              <a:rPr lang="en-US" dirty="0" smtClean="0">
                <a:solidFill>
                  <a:schemeClr val="tx1">
                    <a:lumMod val="75000"/>
                    <a:lumOff val="25000"/>
                  </a:schemeClr>
                </a:solidFill>
              </a:rPr>
              <a:t>“Landscape Design for Exton</a:t>
            </a:r>
            <a:r>
              <a:rPr lang="en-US" dirty="0">
                <a:solidFill>
                  <a:schemeClr val="tx1">
                    <a:lumMod val="75000"/>
                    <a:lumOff val="25000"/>
                  </a:schemeClr>
                </a:solidFill>
              </a:rPr>
              <a:t>, Kensington Square, and </a:t>
            </a:r>
            <a:r>
              <a:rPr lang="en-US" dirty="0" smtClean="0">
                <a:solidFill>
                  <a:schemeClr val="tx1">
                    <a:lumMod val="75000"/>
                    <a:lumOff val="25000"/>
                  </a:schemeClr>
                </a:solidFill>
              </a:rPr>
              <a:t>Downingtown</a:t>
            </a:r>
            <a:r>
              <a:rPr lang="en-US" dirty="0">
                <a:solidFill>
                  <a:schemeClr val="tx1">
                    <a:lumMod val="75000"/>
                    <a:lumOff val="25000"/>
                  </a:schemeClr>
                </a:solidFill>
              </a:rPr>
              <a:t>, Pa</a:t>
            </a:r>
            <a:r>
              <a:rPr lang="en-US" dirty="0" smtClean="0">
                <a:solidFill>
                  <a:schemeClr val="tx1">
                    <a:lumMod val="75000"/>
                    <a:lumOff val="25000"/>
                  </a:schemeClr>
                </a:solidFill>
              </a:rPr>
              <a:t>.”</a:t>
            </a:r>
            <a:endParaRPr lang="en-US" dirty="0">
              <a:solidFill>
                <a:schemeClr val="tx1">
                  <a:lumMod val="75000"/>
                  <a:lumOff val="25000"/>
                </a:schemeClr>
              </a:solidFill>
            </a:endParaRPr>
          </a:p>
          <a:p>
            <a:pPr fontAlgn="auto">
              <a:spcAft>
                <a:spcPts val="0"/>
              </a:spcAft>
              <a:buFont typeface="Wingdings 3" charset="2"/>
              <a:buChar char=""/>
              <a:defRPr/>
            </a:pPr>
            <a:r>
              <a:rPr lang="en-US" dirty="0">
                <a:solidFill>
                  <a:schemeClr val="tx1">
                    <a:lumMod val="75000"/>
                    <a:lumOff val="25000"/>
                  </a:schemeClr>
                </a:solidFill>
              </a:rPr>
              <a:t>By naming specific cities, townships, counties, etc., you’re alerting search engines to bring your name up in </a:t>
            </a:r>
            <a:r>
              <a:rPr lang="en-US" dirty="0" smtClean="0">
                <a:solidFill>
                  <a:schemeClr val="tx1">
                    <a:lumMod val="75000"/>
                    <a:lumOff val="25000"/>
                  </a:schemeClr>
                </a:solidFill>
              </a:rPr>
              <a:t>a search </a:t>
            </a:r>
            <a:r>
              <a:rPr lang="en-US" dirty="0">
                <a:solidFill>
                  <a:schemeClr val="tx1">
                    <a:lumMod val="75000"/>
                    <a:lumOff val="25000"/>
                  </a:schemeClr>
                </a:solidFill>
              </a:rPr>
              <a:t>for that </a:t>
            </a:r>
            <a:r>
              <a:rPr lang="en-US" dirty="0" smtClean="0">
                <a:solidFill>
                  <a:schemeClr val="tx1">
                    <a:lumMod val="75000"/>
                    <a:lumOff val="25000"/>
                  </a:schemeClr>
                </a:solidFill>
              </a:rPr>
              <a:t>region.</a:t>
            </a:r>
          </a:p>
          <a:p>
            <a:pPr fontAlgn="auto">
              <a:spcAft>
                <a:spcPts val="0"/>
              </a:spcAft>
              <a:buFont typeface="Wingdings 3" charset="2"/>
              <a:buChar char=""/>
              <a:defRPr/>
            </a:pPr>
            <a:r>
              <a:rPr lang="en-US" dirty="0" smtClean="0">
                <a:solidFill>
                  <a:schemeClr val="tx1">
                    <a:lumMod val="75000"/>
                    <a:lumOff val="25000"/>
                  </a:schemeClr>
                </a:solidFill>
              </a:rPr>
              <a:t>You know the lawn and landscape issues that your readers have. Add blogs addressing those problems with your solutions</a:t>
            </a:r>
          </a:p>
          <a:p>
            <a:pPr fontAlgn="auto">
              <a:spcAft>
                <a:spcPts val="0"/>
              </a:spcAft>
              <a:buFont typeface="Wingdings 3" charset="2"/>
              <a:buChar char=""/>
              <a:defRPr/>
            </a:pPr>
            <a:r>
              <a:rPr lang="en-US" dirty="0" smtClean="0">
                <a:solidFill>
                  <a:schemeClr val="tx1">
                    <a:lumMod val="75000"/>
                    <a:lumOff val="25000"/>
                  </a:schemeClr>
                </a:solidFill>
              </a:rPr>
              <a:t>You speak their “language.” You know the area and can speak as “one of us.” Make sure your copywriter inserts your voice into all of your blogs and content.</a:t>
            </a:r>
          </a:p>
          <a:p>
            <a:pPr fontAlgn="auto">
              <a:spcAft>
                <a:spcPts val="0"/>
              </a:spcAft>
              <a:buFont typeface="Wingdings 3" charset="2"/>
              <a:buChar char=""/>
              <a:defRPr/>
            </a:pPr>
            <a:endParaRPr lang="en-US"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623888"/>
            <a:ext cx="8915400" cy="1509712"/>
          </a:xfrm>
        </p:spPr>
        <p:txBody>
          <a:bodyPr rtlCol="0">
            <a:normAutofit fontScale="90000"/>
          </a:bodyPr>
          <a:lstStyle/>
          <a:p>
            <a:pPr fontAlgn="auto">
              <a:spcAft>
                <a:spcPts val="0"/>
              </a:spcAft>
              <a:defRPr/>
            </a:pPr>
            <a:r>
              <a:rPr lang="en-US" dirty="0" smtClean="0">
                <a:solidFill>
                  <a:schemeClr val="tx1">
                    <a:lumMod val="85000"/>
                    <a:lumOff val="15000"/>
                  </a:schemeClr>
                </a:solidFill>
              </a:rPr>
              <a:t>Get found by localizing your business. A copywriter adds local cities to target your audience</a:t>
            </a:r>
            <a:endParaRPr lang="en-US" dirty="0">
              <a:solidFill>
                <a:schemeClr val="tx1">
                  <a:lumMod val="85000"/>
                  <a:lumOff val="15000"/>
                </a:schemeClr>
              </a:solidFill>
            </a:endParaRPr>
          </a:p>
        </p:txBody>
      </p:sp>
      <p:pic>
        <p:nvPicPr>
          <p:cNvPr id="28674" name="Content Placeholder 3"/>
          <p:cNvPicPr>
            <a:picLocks noGrp="1" noChangeAspect="1"/>
          </p:cNvPicPr>
          <p:nvPr>
            <p:ph idx="1"/>
          </p:nvPr>
        </p:nvPicPr>
        <p:blipFill>
          <a:blip r:embed="rId2"/>
          <a:srcRect/>
          <a:stretch>
            <a:fillRect/>
          </a:stretch>
        </p:blipFill>
        <p:spPr>
          <a:xfrm>
            <a:off x="2589213" y="2133600"/>
            <a:ext cx="8434387" cy="413861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3"/>
          <p:cNvSpPr>
            <a:spLocks noGrp="1"/>
          </p:cNvSpPr>
          <p:nvPr>
            <p:ph type="title"/>
          </p:nvPr>
        </p:nvSpPr>
        <p:spPr>
          <a:xfrm>
            <a:off x="2592388" y="623888"/>
            <a:ext cx="8912225" cy="1281112"/>
          </a:xfrm>
        </p:spPr>
        <p:txBody>
          <a:bodyPr/>
          <a:lstStyle/>
          <a:p>
            <a:r>
              <a:rPr lang="en-US" dirty="0" smtClean="0"/>
              <a:t>Reason #5 - A Buffet of Content Marketing Communication</a:t>
            </a:r>
          </a:p>
        </p:txBody>
      </p:sp>
      <p:sp>
        <p:nvSpPr>
          <p:cNvPr id="29698" name="Content Placeholder 4"/>
          <p:cNvSpPr>
            <a:spLocks noGrp="1"/>
          </p:cNvSpPr>
          <p:nvPr>
            <p:ph idx="1"/>
          </p:nvPr>
        </p:nvSpPr>
        <p:spPr>
          <a:xfrm>
            <a:off x="2589213" y="2133600"/>
            <a:ext cx="8915400" cy="3778250"/>
          </a:xfrm>
        </p:spPr>
        <p:txBody>
          <a:bodyPr/>
          <a:lstStyle/>
          <a:p>
            <a:r>
              <a:rPr lang="en-US" dirty="0" smtClean="0"/>
              <a:t>Don’t limit yourself to just blogs and good website content.</a:t>
            </a:r>
          </a:p>
          <a:p>
            <a:r>
              <a:rPr lang="en-US" dirty="0" smtClean="0"/>
              <a:t>Expand your marketing to include press releases on company news, email newsletters and social media content to stay in touch with customers.</a:t>
            </a:r>
          </a:p>
          <a:p>
            <a:r>
              <a:rPr lang="en-US" dirty="0" smtClean="0"/>
              <a:t>Fresh content helps your organic search results and brings more people to your virtual door.</a:t>
            </a:r>
          </a:p>
          <a:p>
            <a:r>
              <a:rPr lang="en-US" dirty="0" smtClean="0"/>
              <a:t>A </a:t>
            </a:r>
            <a:r>
              <a:rPr lang="en-US" dirty="0" smtClean="0">
                <a:hlinkClick r:id="rId2"/>
              </a:rPr>
              <a:t>good copywriter </a:t>
            </a:r>
            <a:r>
              <a:rPr lang="en-US" dirty="0" smtClean="0"/>
              <a:t>will be able to offer you content marketing solutions through a wide variety of channels.</a:t>
            </a:r>
          </a:p>
          <a:p>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337</TotalTime>
  <Words>1036</Words>
  <Application>Microsoft Office PowerPoint</Application>
  <PresentationFormat>Widescreen</PresentationFormat>
  <Paragraphs>51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Century Gothic</vt:lpstr>
      <vt:lpstr>Wingdings 3</vt:lpstr>
      <vt:lpstr>Wisp</vt:lpstr>
      <vt:lpstr>7 Reasons Why You Need a Content Copywriter for Your Lawn &amp; Landscape Biz</vt:lpstr>
      <vt:lpstr>Reason #1– To Save You Time</vt:lpstr>
      <vt:lpstr>A content writer can save you time by writing blogs, website content and email newsletters for you.</vt:lpstr>
      <vt:lpstr>Reason #2 – Get the Word Out About Your Lawn &amp; Landscape Services</vt:lpstr>
      <vt:lpstr>PowerPoint Presentation</vt:lpstr>
      <vt:lpstr>Reason #3 – To add the right keywords at the right place and at the right time.</vt:lpstr>
      <vt:lpstr>Reason #4 – Localize, Localize, Localize!</vt:lpstr>
      <vt:lpstr>Get found by localizing your business. A copywriter adds local cities to target your audience</vt:lpstr>
      <vt:lpstr>Reason #5 - A Buffet of Content Marketing Communication</vt:lpstr>
      <vt:lpstr>Reason #6 - Teach Me!</vt:lpstr>
      <vt:lpstr>PowerPoint Presentation</vt:lpstr>
      <vt:lpstr>Reason #7 – Get Social!</vt:lpstr>
      <vt:lpstr>Want to learn more?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Reasons Why You Need a Content Copywriter</dc:title>
  <dc:creator>Wendy</dc:creator>
  <cp:lastModifiedBy>Wendy</cp:lastModifiedBy>
  <cp:revision>42</cp:revision>
  <dcterms:created xsi:type="dcterms:W3CDTF">2016-02-29T18:32:06Z</dcterms:created>
  <dcterms:modified xsi:type="dcterms:W3CDTF">2016-03-01T15:26:10Z</dcterms:modified>
</cp:coreProperties>
</file>